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683" r:id="rId2"/>
    <p:sldId id="684" r:id="rId3"/>
    <p:sldId id="682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4" r:id="rId13"/>
    <p:sldId id="693" r:id="rId14"/>
    <p:sldId id="695" r:id="rId15"/>
    <p:sldId id="698" r:id="rId16"/>
    <p:sldId id="696" r:id="rId17"/>
    <p:sldId id="697" r:id="rId18"/>
    <p:sldId id="699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86465" autoAdjust="0"/>
  </p:normalViewPr>
  <p:slideViewPr>
    <p:cSldViewPr snapToGrid="0" snapToObjects="1">
      <p:cViewPr varScale="1">
        <p:scale>
          <a:sx n="76" d="100"/>
          <a:sy n="76" d="100"/>
        </p:scale>
        <p:origin x="20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EF9DC5E-041D-CB4E-8512-B6DA468811E2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DF72EAC-56E4-A74F-AB8D-BE523D9ED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4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and simplified replica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the replica is generated and modified according to certain rules inspired by architects such as </a:t>
            </a:r>
            <a:r>
              <a:rPr lang="en-US" dirty="0" err="1"/>
              <a:t>Lebbeus</a:t>
            </a:r>
            <a:r>
              <a:rPr lang="en-US" dirty="0"/>
              <a:t> Woods, Peter Eisenman, Eric Own Moss,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inspiration has not only a formal component but also a material one: I this case the material flatten metal sheets.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4" charset="-128"/>
                <a:cs typeface="ＭＳ Ｐゴシック" pitchFamily="4" charset="-128"/>
              </a:rPr>
              <a:t>JAKOB+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pitchFamily="4" charset="-128"/>
                <a:cs typeface="ＭＳ Ｐゴシック" pitchFamily="4" charset="-128"/>
              </a:rPr>
              <a:t>MACFARLANE (wood and metal)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design assignment will focus on American’s architect Neil </a:t>
            </a:r>
            <a:r>
              <a:rPr lang="en-US" dirty="0" err="1"/>
              <a:t>Denari’s</a:t>
            </a:r>
            <a:r>
              <a:rPr lang="en-US" dirty="0"/>
              <a:t> project,</a:t>
            </a:r>
            <a:r>
              <a:rPr lang="en-US" baseline="0" dirty="0"/>
              <a:t> which is a space separator.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6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2C7A-9699-0B45-B30D-21E6C52FEE9E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22B3-22D3-084D-8C06-B7604063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1E9D-E211-5F4E-B2BF-4213C5CC1DE2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00D7-EEDB-7646-8100-AC8B8609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49F7-8E0B-EC44-81EC-76581A8F3250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3C51-262C-4946-B0D8-A3DC0261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1DAE-2510-224B-98F2-556D0055AA0C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3D3-37DB-8A45-B284-6CEA63E3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F5EA-3D48-3940-9D54-334DFD7A81A0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01A7-6060-1045-BFEA-195E97E3F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2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F9E2-8A72-5349-8B0D-AD0DD7AC8F7E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C99A-8A97-5A4F-A244-3EC994B45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310B-AB53-DF41-9A49-67CA77C8339D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C550-D86F-B244-937E-CAD3F49D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F08-EDA7-3E45-BC87-193ECDCEA17C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BDF2-EB85-384C-9F09-3E8177B46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1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66DC-AF85-3C40-8BAD-88087F42DF33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182-B9D7-314B-AE78-249C606D8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41C7-A04D-CA4A-8E49-9D39CE0EC1F3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A509-58AD-C744-B47C-F1E022775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2E51-D377-F74F-96A9-0C4AB282139D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CF1F-F840-C74C-938F-5C0E3B43B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0FEC2ED-2826-994B-A8F6-5B811E90CB9F}" type="datetime1">
              <a:rPr lang="en-US"/>
              <a:pPr>
                <a:defRPr/>
              </a:pPr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C26D435-096F-B543-8D0A-F0619F1F7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PechaKuc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6229" y="958634"/>
            <a:ext cx="10435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Introduction to Architectural Design I / CAD I </a:t>
            </a:r>
          </a:p>
          <a:p>
            <a:pPr algn="just"/>
            <a:r>
              <a:rPr lang="en-GB" sz="37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										 RB @VGU </a:t>
            </a:r>
            <a:r>
              <a:rPr lang="en-GB" sz="4800" b="1" i="1" dirty="0">
                <a:latin typeface="Arial Black"/>
                <a:cs typeface="Arial Black"/>
              </a:rPr>
              <a:t>		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0680" y="3694114"/>
            <a:ext cx="1628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79646"/>
                </a:solidFill>
                <a:latin typeface="Calibri" charset="0"/>
              </a:rPr>
              <a:t>WHAT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240" y="3163886"/>
            <a:ext cx="525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BSc 1: Architectural Embodiments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967158-95B0-C745-9142-185007D5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228B8-7854-D349-ADB8-B90821D0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435100" y="381000"/>
            <a:ext cx="93218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528030" y="1582341"/>
            <a:ext cx="115203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</a:t>
            </a:r>
          </a:p>
          <a:p>
            <a:r>
              <a:rPr lang="en-GB" dirty="0"/>
              <a:t>Tuesday</a:t>
            </a:r>
          </a:p>
          <a:p>
            <a:r>
              <a:rPr lang="en-GB" u="sng" dirty="0"/>
              <a:t>Tutorials </a:t>
            </a:r>
            <a:endParaRPr lang="en-GB" dirty="0"/>
          </a:p>
          <a:p>
            <a:r>
              <a:rPr lang="en-GB" dirty="0"/>
              <a:t>Data organization, systematics of electronic data processing (EDP) and CAD (data storage, file formats, translating and sharing).</a:t>
            </a:r>
          </a:p>
          <a:p>
            <a:r>
              <a:rPr lang="en-GB" dirty="0"/>
              <a:t>CAD (2-3D): Project structure, drawings/models, images and layers (import image in Rhino, trace lines, extrude, etc.) / Create and modify lines and geometric shapes. </a:t>
            </a:r>
          </a:p>
          <a:p>
            <a:r>
              <a:rPr lang="en-GB" dirty="0"/>
              <a:t>CAD (2-3D): Develop simplified model of the replica.</a:t>
            </a:r>
          </a:p>
          <a:p>
            <a:r>
              <a:rPr lang="en-GB" u="sng" dirty="0"/>
              <a:t>Exercise</a:t>
            </a:r>
          </a:p>
          <a:p>
            <a:r>
              <a:rPr lang="en-GB" dirty="0"/>
              <a:t>CAD (2-3D): Develop own project structure, drawings/models, images and layers (import image of sections in Rhino, trace lines, tilt/rotate, extrude, etc.) / Create and modify lines, surfaces and 3D geometric shapes.  </a:t>
            </a:r>
          </a:p>
          <a:p>
            <a:r>
              <a:rPr lang="en-GB" dirty="0"/>
              <a:t>CAD (2-3D): Develop individual simplified model of the replica.</a:t>
            </a:r>
          </a:p>
          <a:p>
            <a:r>
              <a:rPr lang="en-GB" dirty="0"/>
              <a:t>Corbusier: Towards a New Architecture (read text and prepare PechaKucha style PPT-presentations organised in 3 groups of 6 students each; groups 1-3 read pp. 21-65, pp. 85-129, and pp. 149-199, respectively whereas each student reads ±7 pages, summarizes the content, and discusses it with his group mates).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228B8-7854-D349-ADB8-B90821D0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435100" y="381000"/>
            <a:ext cx="93218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528029" y="1582341"/>
            <a:ext cx="11520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</a:t>
            </a:r>
          </a:p>
          <a:p>
            <a:r>
              <a:rPr lang="en-GB" dirty="0"/>
              <a:t>Wednesday</a:t>
            </a:r>
          </a:p>
          <a:p>
            <a:r>
              <a:rPr lang="en-GB" u="sng" dirty="0"/>
              <a:t>Tutorials</a:t>
            </a:r>
            <a:endParaRPr lang="en-GB" dirty="0"/>
          </a:p>
          <a:p>
            <a:r>
              <a:rPr lang="en-GB" dirty="0"/>
              <a:t>CAD (2-3D): Develop simplified 3D model of the replica (create and modify lines surfaces and 3D geometric shapes); Develop simplified model of the replica (create surface tectonics i.e. facettation, create simple horizontal and vertical sections).</a:t>
            </a:r>
          </a:p>
          <a:p>
            <a:r>
              <a:rPr lang="en-GB" dirty="0"/>
              <a:t> </a:t>
            </a:r>
            <a:r>
              <a:rPr lang="en-GB" u="sng" dirty="0"/>
              <a:t>Exercise</a:t>
            </a:r>
            <a:endParaRPr lang="en-GB" dirty="0"/>
          </a:p>
          <a:p>
            <a:r>
              <a:rPr lang="en-GB" dirty="0"/>
              <a:t>CAD (2-3D): Develop individual simplified model of the replica (create and modify lines surfaces and 3D geometric shapes).</a:t>
            </a:r>
          </a:p>
          <a:p>
            <a:r>
              <a:rPr lang="en-GB" dirty="0"/>
              <a:t>Prepare individual PPT-presentations in </a:t>
            </a:r>
            <a:r>
              <a:rPr lang="en-GB" dirty="0" err="1"/>
              <a:t>PechKucha</a:t>
            </a:r>
            <a:r>
              <a:rPr lang="en-GB" dirty="0"/>
              <a:t> style showing individual simplified model of the replica.</a:t>
            </a:r>
          </a:p>
          <a:p>
            <a:r>
              <a:rPr lang="en-GB" u="sng" dirty="0"/>
              <a:t>Seminar/ Review</a:t>
            </a:r>
            <a:endParaRPr lang="en-GB" dirty="0"/>
          </a:p>
          <a:p>
            <a:r>
              <a:rPr lang="en-GB" dirty="0"/>
              <a:t>Corbusier: Towards a New Architecture (present PPT-presentation in </a:t>
            </a:r>
            <a:r>
              <a:rPr lang="en-GB" dirty="0" err="1"/>
              <a:t>PechKucha</a:t>
            </a:r>
            <a:r>
              <a:rPr lang="en-GB" dirty="0"/>
              <a:t> style and discuss content).</a:t>
            </a:r>
          </a:p>
          <a:p>
            <a:r>
              <a:rPr lang="en-GB" dirty="0"/>
              <a:t>Present individual simplified model of the replica as 3D model. Q&amp;A and discussion on Tutorials and Exercises for next day.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4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228B8-7854-D349-ADB8-B90821D0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435100" y="381000"/>
            <a:ext cx="93218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528029" y="1582341"/>
            <a:ext cx="11520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</a:t>
            </a:r>
          </a:p>
          <a:p>
            <a:r>
              <a:rPr lang="en-GB" dirty="0"/>
              <a:t>Thursday</a:t>
            </a:r>
          </a:p>
          <a:p>
            <a:r>
              <a:rPr lang="en-GB" u="sng" dirty="0"/>
              <a:t>Tutorials</a:t>
            </a:r>
            <a:endParaRPr lang="en-GB" dirty="0"/>
          </a:p>
          <a:p>
            <a:r>
              <a:rPr lang="en-GB" dirty="0"/>
              <a:t>CAD (2-3D): Develop individual simplified model of the replica (create surface tectonics i.e. facettation, create simple horizontal and vertical sections) and prepare PPT-slides in PechaKucha style.</a:t>
            </a:r>
          </a:p>
          <a:p>
            <a:r>
              <a:rPr lang="en-GB" dirty="0"/>
              <a:t>Relevant literature BSc I (read text organised in 3 groups pages pp. 18 and 25, pp. 19-21, and pp. 22-24 and prepare 3 PPT-presentations in PechaKucha style).</a:t>
            </a:r>
          </a:p>
          <a:p>
            <a:r>
              <a:rPr lang="en-GB" u="sng" dirty="0"/>
              <a:t>Seminar/ Review</a:t>
            </a:r>
            <a:endParaRPr lang="en-GB" dirty="0"/>
          </a:p>
          <a:p>
            <a:r>
              <a:rPr lang="en-GB" dirty="0"/>
              <a:t>Relevant literature BSc I (present PPT-presentations in PechaKucha style and discuss content).</a:t>
            </a:r>
          </a:p>
          <a:p>
            <a:r>
              <a:rPr lang="en-GB" dirty="0"/>
              <a:t>Present individual simplified model of the replica PPT-presentations in PechaKucha style. Q&amp;A and discussion on Tutorials and Exercises for next day.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228B8-7854-D349-ADB8-B90821D0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435100" y="381000"/>
            <a:ext cx="93218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671625" y="1586680"/>
            <a:ext cx="115203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 </a:t>
            </a:r>
          </a:p>
          <a:p>
            <a:r>
              <a:rPr lang="en-GB" dirty="0"/>
              <a:t>Friday</a:t>
            </a:r>
          </a:p>
          <a:p>
            <a:r>
              <a:rPr lang="en-GB" u="sng" dirty="0"/>
              <a:t>Tutorials</a:t>
            </a:r>
            <a:endParaRPr lang="en-GB" dirty="0"/>
          </a:p>
          <a:p>
            <a:r>
              <a:rPr lang="en-GB" dirty="0"/>
              <a:t>CAD (2-3D): Finalise simplified model of the replica.</a:t>
            </a:r>
          </a:p>
          <a:p>
            <a:r>
              <a:rPr lang="en-GB" u="sng" dirty="0"/>
              <a:t>Exercise</a:t>
            </a:r>
            <a:endParaRPr lang="en-GB" dirty="0"/>
          </a:p>
          <a:p>
            <a:r>
              <a:rPr lang="en-GB" dirty="0"/>
              <a:t>Finalise simplified model of the replica and compile PPT-slides in PechaKucha style to present final 3D model of the replica.</a:t>
            </a:r>
          </a:p>
          <a:p>
            <a:r>
              <a:rPr lang="en-GB" u="sng" dirty="0"/>
              <a:t>Review</a:t>
            </a:r>
            <a:endParaRPr lang="en-GB" dirty="0"/>
          </a:p>
          <a:p>
            <a:r>
              <a:rPr lang="en-GB" dirty="0"/>
              <a:t>	PPT-presentations in PechaKucha style and discussion of final 3D model of the replica.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6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CBF5D-FF98-8046-B4FC-2F8B7B11E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3" t="7825" r="38711" b="5650"/>
          <a:stretch/>
        </p:blipFill>
        <p:spPr>
          <a:xfrm rot="5400000">
            <a:off x="3649063" y="-2492331"/>
            <a:ext cx="4988471" cy="123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2A30B-0AB6-C544-B6CB-7F28371C2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9" t="41701" r="39108" b="7518"/>
          <a:stretch/>
        </p:blipFill>
        <p:spPr>
          <a:xfrm rot="5400000">
            <a:off x="3065276" y="-925190"/>
            <a:ext cx="7101464" cy="89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82C71-86DD-3348-9A33-57CC8EB4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60" t="3287" r="40546" b="7353"/>
          <a:stretch/>
        </p:blipFill>
        <p:spPr>
          <a:xfrm rot="5400000">
            <a:off x="3752500" y="-2726185"/>
            <a:ext cx="4957730" cy="119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AB477-351A-AE44-BC4F-54F037B0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877"/>
            <a:ext cx="10058400" cy="65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AE58C-E2B2-2A43-A3CB-8DEB858CE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3" r="67127"/>
          <a:stretch/>
        </p:blipFill>
        <p:spPr>
          <a:xfrm>
            <a:off x="2957424" y="1570384"/>
            <a:ext cx="1425865" cy="3713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03794-5559-0E4E-9F2B-433DC7D2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907" y="1582576"/>
            <a:ext cx="2777336" cy="3713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0CCB71-76AE-F048-AF65-876654BD7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284" y="1562409"/>
            <a:ext cx="2702177" cy="3713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57AD6F-E82B-674D-A845-BEC57D1311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06" t="31824" r="15623" b="14886"/>
          <a:stretch/>
        </p:blipFill>
        <p:spPr>
          <a:xfrm>
            <a:off x="7334306" y="1582576"/>
            <a:ext cx="5386846" cy="3713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86C96-E3F1-804C-BF98-4ADC04F464D9}"/>
              </a:ext>
            </a:extLst>
          </p:cNvPr>
          <p:cNvSpPr txBox="1"/>
          <p:nvPr/>
        </p:nvSpPr>
        <p:spPr>
          <a:xfrm>
            <a:off x="8448507" y="5865060"/>
            <a:ext cx="525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Facetted vs. Curvilinear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0680" y="3694114"/>
            <a:ext cx="1433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79646"/>
                </a:solidFill>
                <a:latin typeface="Calibri" charset="0"/>
              </a:rPr>
              <a:t>WHO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FF73B-389B-8647-A0DC-FA923AD972C0}"/>
              </a:ext>
            </a:extLst>
          </p:cNvPr>
          <p:cNvSpPr txBox="1"/>
          <p:nvPr/>
        </p:nvSpPr>
        <p:spPr>
          <a:xfrm>
            <a:off x="6487383" y="2723982"/>
            <a:ext cx="5730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 </a:t>
            </a:r>
            <a:endParaRPr lang="en-US" sz="2400" i="1" dirty="0"/>
          </a:p>
          <a:p>
            <a:r>
              <a:rPr lang="en-US" sz="2400" i="1" dirty="0"/>
              <a:t>Dr.-Ing. Henriette Bier, Associate Professor TUD, Visiting Professor AUAS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38434-3F47-A440-ABB0-4A1F2550142B}"/>
              </a:ext>
            </a:extLst>
          </p:cNvPr>
          <p:cNvSpPr txBox="1"/>
          <p:nvPr/>
        </p:nvSpPr>
        <p:spPr>
          <a:xfrm>
            <a:off x="1756229" y="958634"/>
            <a:ext cx="10435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Introduction to Architectural Design I / CAD I </a:t>
            </a:r>
          </a:p>
          <a:p>
            <a:pPr algn="just"/>
            <a:r>
              <a:rPr lang="en-GB" sz="37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										 RB @VGU </a:t>
            </a:r>
            <a:r>
              <a:rPr lang="en-GB" sz="4800" b="1" i="1" dirty="0">
                <a:latin typeface="Arial Black"/>
                <a:cs typeface="Arial Black"/>
              </a:rPr>
              <a:t>		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10039D-282D-9C4E-B3CD-B7B1D2FDF7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185AAFE-7A93-0C41-B855-E56900678CB6}"/>
              </a:ext>
            </a:extLst>
          </p:cNvPr>
          <p:cNvSpPr txBox="1"/>
          <p:nvPr/>
        </p:nvSpPr>
        <p:spPr>
          <a:xfrm>
            <a:off x="8448507" y="5865060"/>
            <a:ext cx="525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Denari</a:t>
            </a:r>
            <a:r>
              <a:rPr lang="en-US" sz="2400" i="1" dirty="0">
                <a:solidFill>
                  <a:srgbClr val="000000"/>
                </a:solidFill>
              </a:rPr>
              <a:t> (1993)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242" y="5252462"/>
            <a:ext cx="39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E73463-58B4-0148-84B5-13F277B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5E746A-386C-8449-89B2-640676D2D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31" r="36635" b="74468"/>
          <a:stretch/>
        </p:blipFill>
        <p:spPr>
          <a:xfrm>
            <a:off x="245004" y="19455"/>
            <a:ext cx="11623041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625307" y="4209732"/>
            <a:ext cx="11520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"/>
              <a:buChar char="-"/>
            </a:pP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Architecture is both the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process and 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the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product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 of planning, designing, and constructing buildings. </a:t>
            </a:r>
          </a:p>
          <a:p>
            <a:pPr marL="285750" indent="-285750">
              <a:buFont typeface="System Font"/>
              <a:buChar char="-"/>
            </a:pP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Buildings are characterized by features that make them historically identifiable categorized as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styles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. Styles include aspects such as form, function, method of construction, materials, and local/regional character.</a:t>
            </a:r>
          </a:p>
          <a:p>
            <a:pPr marL="285750" indent="-285750">
              <a:buFont typeface="System Font"/>
              <a:buChar char="-"/>
            </a:pP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Architecture is classified within a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chronology of styles 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which changes over time reflecting respective ideologies, fashions, beliefs, technologies, and materials.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F635BF-2ECB-764D-82A7-359E3EFF49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528030" y="1582341"/>
            <a:ext cx="115203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Assignment:</a:t>
            </a:r>
            <a:endParaRPr lang="en-GB" dirty="0"/>
          </a:p>
          <a:p>
            <a:pPr marL="285750" indent="-285750">
              <a:buFont typeface="System Font"/>
              <a:buChar char="-"/>
            </a:pPr>
            <a:r>
              <a:rPr lang="en-GB" u="sng" dirty="0"/>
              <a:t>Architectural embodiments</a:t>
            </a:r>
            <a:r>
              <a:rPr lang="en-GB" dirty="0"/>
              <a:t> as tangible and visible forms of ideas are defined in the context of the design studio as variations derived from one architecture.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Based on analysis and reflection on Neil </a:t>
            </a:r>
            <a:r>
              <a:rPr lang="en-GB" dirty="0" err="1"/>
              <a:t>Denari’s</a:t>
            </a:r>
            <a:r>
              <a:rPr lang="en-GB" dirty="0"/>
              <a:t> space separator students will develop </a:t>
            </a:r>
            <a:r>
              <a:rPr lang="en-GB" u="sng" dirty="0"/>
              <a:t>variations</a:t>
            </a:r>
            <a:r>
              <a:rPr lang="en-GB" dirty="0"/>
              <a:t> of it as their own designs. Alternative function, form, method of construction and materials are speculated upon.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Considering that the supporting frame is made of welded aluminium and the skin is made of moulded fiberglass the students are encouraged to speculate about possible </a:t>
            </a:r>
            <a:r>
              <a:rPr lang="en-GB" u="sng" dirty="0"/>
              <a:t>alternative materials </a:t>
            </a:r>
            <a:r>
              <a:rPr lang="en-GB" dirty="0"/>
              <a:t>(wood, bamboo, stone, glass, etc.) and their impact on design. Furthermore, they are encouraged to speculate on alternative functionalities and forms.</a:t>
            </a:r>
          </a:p>
          <a:p>
            <a:endParaRPr lang="en-GB" u="sng" dirty="0"/>
          </a:p>
          <a:p>
            <a:r>
              <a:rPr lang="en-GB" u="sng" dirty="0"/>
              <a:t>Architectural Design I: </a:t>
            </a:r>
          </a:p>
          <a:p>
            <a:pPr marL="285750" indent="-285750">
              <a:buFont typeface="System Font"/>
              <a:buChar char="-"/>
            </a:pPr>
            <a:r>
              <a:rPr lang="en-GB" u="sng" dirty="0"/>
              <a:t>Culture and Society</a:t>
            </a:r>
            <a:r>
              <a:rPr lang="en-GB" dirty="0"/>
              <a:t>: Analysis of structural situations with regard to history, culture and society and their interaction with human needs</a:t>
            </a:r>
          </a:p>
          <a:p>
            <a:pPr marL="285750" indent="-285750">
              <a:buFont typeface="System Font"/>
              <a:buChar char="-"/>
            </a:pPr>
            <a:r>
              <a:rPr lang="en-GB" u="sng" dirty="0"/>
              <a:t>Measure of Man: </a:t>
            </a:r>
            <a:r>
              <a:rPr lang="en-GB" dirty="0"/>
              <a:t>Studies on the development of space and form in relation to human </a:t>
            </a:r>
            <a:r>
              <a:rPr lang="en-GB" dirty="0" err="1"/>
              <a:t>behavior</a:t>
            </a:r>
            <a:r>
              <a:rPr lang="en-GB" dirty="0"/>
              <a:t> patterns and motion sequences. </a:t>
            </a:r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GB" dirty="0"/>
          </a:p>
          <a:p>
            <a:r>
              <a:rPr lang="en-GB" dirty="0"/>
              <a:t>	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07511-6650-EC4E-B724-C864A4F2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528030" y="1582341"/>
            <a:ext cx="11520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"/>
              <a:buChar char="-"/>
            </a:pPr>
            <a:r>
              <a:rPr lang="en-GB" u="sng" dirty="0"/>
              <a:t>Design Studio</a:t>
            </a:r>
            <a:r>
              <a:rPr lang="en-GB" dirty="0"/>
              <a:t>: Applying analysis of design assignment with the aim of developing body, space, form and function as an </a:t>
            </a:r>
            <a:r>
              <a:rPr lang="en-GB" u="sng" dirty="0"/>
              <a:t>architectural embodiment</a:t>
            </a:r>
            <a:r>
              <a:rPr lang="en-GB" dirty="0"/>
              <a:t>; Creating analogue models and digital three- and two-dimensional representations in the form of 3D models, floor plans, sections and views implemented at various scales; Determining the basics of the design task, deriving a space concept with a fixed construction volume for a specific location; Designing the form, function, construction and appearance of the architectural embodiment.</a:t>
            </a:r>
          </a:p>
          <a:p>
            <a:r>
              <a:rPr lang="en-GB" u="sng" dirty="0"/>
              <a:t>Tasks: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project using text and images;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design in text, image, scaled analogue/digital models.</a:t>
            </a:r>
          </a:p>
          <a:p>
            <a:r>
              <a:rPr lang="en-GB" u="sng" dirty="0"/>
              <a:t>Requirements: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±500 words report;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Design variant embodiment (3D model, renderings, 2D sections and plans, views).</a:t>
            </a:r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6432F-7D0E-5B4D-8F9B-59085958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528030" y="1040474"/>
            <a:ext cx="115203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Computer-aided Design (CAD) I: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Data organization, systematics of electronic data processing (EDP) and CAD.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Text processing, standard-compliant reports / business letters, formatting spreadsheets, working with simple formulas and calculations.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CAD (2-3D): Project structure, drawings, images and layers.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Create and modify lines and geometric shapes.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Architectural 2D drawings such as floor plans, sections and views at scale (using hatching, labelling and dimensioning).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Furnishing, plan processing and plan output.</a:t>
            </a:r>
          </a:p>
          <a:p>
            <a:r>
              <a:rPr lang="en-GB" u="sng" dirty="0"/>
              <a:t>Tasks: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employed EDP and CAD methodology using text and images;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design in text, image, scaled analogue/digital models.</a:t>
            </a:r>
          </a:p>
          <a:p>
            <a:r>
              <a:rPr lang="en-GB" u="sng" dirty="0"/>
              <a:t>Requirements: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500 words report describing CAD methodology and approach using text and images;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3D models and architectural 2D drawings at various scales.</a:t>
            </a:r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2D5A8-FDAB-EC49-BDF5-DDAEA359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2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228B8-7854-D349-ADB8-B90821D09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381000"/>
            <a:ext cx="9321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228B8-7854-D349-ADB8-B90821D0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435100" y="381000"/>
            <a:ext cx="93218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494164" y="752356"/>
            <a:ext cx="115203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endParaRPr lang="en-GB" dirty="0"/>
          </a:p>
          <a:p>
            <a:r>
              <a:rPr lang="en-GB" dirty="0"/>
              <a:t>Monday</a:t>
            </a:r>
          </a:p>
          <a:p>
            <a:r>
              <a:rPr lang="en-GB" u="sng" dirty="0"/>
              <a:t>Lecture</a:t>
            </a:r>
            <a:endParaRPr lang="en-GB" dirty="0"/>
          </a:p>
          <a:p>
            <a:r>
              <a:rPr lang="en-GB" dirty="0"/>
              <a:t>Introduction to CAD I and Architectural Design I / </a:t>
            </a:r>
            <a:r>
              <a:rPr lang="en-GB" u="sng" dirty="0"/>
              <a:t>Culture and Society: </a:t>
            </a:r>
            <a:r>
              <a:rPr lang="en-GB" dirty="0"/>
              <a:t>Analysis of structural situations with regard to history, culture and society and their interaction with human needs / Multi-media (re-)presentation</a:t>
            </a:r>
          </a:p>
          <a:p>
            <a:r>
              <a:rPr lang="en-GB" u="sng" dirty="0"/>
              <a:t>Tutorial</a:t>
            </a:r>
            <a:endParaRPr lang="en-GB" dirty="0"/>
          </a:p>
          <a:p>
            <a:r>
              <a:rPr lang="en-GB" dirty="0"/>
              <a:t>Developing multi-media presentation using PPT.</a:t>
            </a:r>
          </a:p>
          <a:p>
            <a:r>
              <a:rPr lang="en-GB" dirty="0"/>
              <a:t>Following 2-3D modelling tutorials in Rhino and developing own models.</a:t>
            </a:r>
          </a:p>
          <a:p>
            <a:r>
              <a:rPr lang="en-GB" u="sng" dirty="0"/>
              <a:t>Exercise</a:t>
            </a:r>
            <a:endParaRPr lang="en-GB" dirty="0"/>
          </a:p>
          <a:p>
            <a:r>
              <a:rPr lang="en-GB" dirty="0"/>
              <a:t>Understand structure of tutorials and test the individual use of tutorials.</a:t>
            </a:r>
          </a:p>
          <a:p>
            <a:r>
              <a:rPr lang="en-GB" dirty="0"/>
              <a:t>Analyse in groups of 6 students </a:t>
            </a:r>
            <a:r>
              <a:rPr lang="en-GB" dirty="0" err="1"/>
              <a:t>Denari's</a:t>
            </a:r>
            <a:r>
              <a:rPr lang="en-GB" dirty="0"/>
              <a:t> drawings in order to understand the project functionally and spatially (what are the spaces used for, how big they are and what activities do or could they accommodate, etc.) / Identify alternative use and functional distribution (while preserving the separation between front and back), etc.</a:t>
            </a:r>
          </a:p>
          <a:p>
            <a:r>
              <a:rPr lang="en-GB" dirty="0"/>
              <a:t>Prepare 3 PPT-presentations (one per each group) showing results of the analysis.</a:t>
            </a:r>
          </a:p>
          <a:p>
            <a:r>
              <a:rPr lang="en-GB" u="sng" dirty="0"/>
              <a:t>Seminar/Review (±2.0h)</a:t>
            </a:r>
            <a:endParaRPr lang="en-GB" dirty="0"/>
          </a:p>
          <a:p>
            <a:r>
              <a:rPr lang="en-GB" dirty="0"/>
              <a:t>Present orally PPTs and discuss results of analysis in PechaKucha style (</a:t>
            </a:r>
            <a:r>
              <a:rPr lang="en-GB" u="sng" dirty="0">
                <a:hlinkClick r:id="rId4"/>
              </a:rPr>
              <a:t>https://en.wikipedia.org/wiki/PechaKucha</a:t>
            </a:r>
            <a:r>
              <a:rPr lang="en-GB" dirty="0"/>
              <a:t>).  </a:t>
            </a:r>
          </a:p>
          <a:p>
            <a:r>
              <a:rPr lang="en-GB" dirty="0"/>
              <a:t>Q&amp;A and discussion on Tutorials and Exercises for next day.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5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57086</TotalTime>
  <Words>1388</Words>
  <Application>Microsoft Macintosh PowerPoint</Application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System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tudelft bouwkunde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Bier, H.H. (henriettebier)</dc:creator>
  <cp:lastModifiedBy>H. Bier</cp:lastModifiedBy>
  <cp:revision>761</cp:revision>
  <cp:lastPrinted>2015-01-14T15:36:34Z</cp:lastPrinted>
  <dcterms:created xsi:type="dcterms:W3CDTF">2011-03-04T02:44:16Z</dcterms:created>
  <dcterms:modified xsi:type="dcterms:W3CDTF">2020-11-02T11:45:42Z</dcterms:modified>
</cp:coreProperties>
</file>