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ato" panose="020B0604020202020204" charset="0"/>
      <p:regular r:id="rId31"/>
      <p:bold r:id="rId32"/>
      <p:italic r:id="rId33"/>
      <p:boldItalic r:id="rId34"/>
    </p:embeddedFont>
    <p:embeddedFont>
      <p:font typeface="Lato Light" panose="020B0604020202020204" charset="0"/>
      <p:regular r:id="rId35"/>
      <p:bold r:id="rId36"/>
      <p:italic r:id="rId37"/>
      <p:boldItalic r:id="rId38"/>
    </p:embeddedFont>
    <p:embeddedFont>
      <p:font typeface="Raleway" panose="020B0003030101060003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62E445-37B9-4E17-8F0A-D739C3F9FDD2}">
  <a:tblStyle styleId="{F962E445-37B9-4E17-8F0A-D739C3F9FD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07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05f0637f9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05f0637f9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05f0637f9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05f0637f9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05f0637f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05f0637f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05f0637f9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c05f0637f9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05f0637f9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05f0637f9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05f0637f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05f0637f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05f0637f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05f0637f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c05f0637f9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c05f0637f9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10658082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c10658082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c05f0637f9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c05f0637f9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05f0637f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05f0637f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c05f0637f9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c05f0637f9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c10658082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c10658082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10658082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c106580826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10658082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c10658082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05f0637f9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c05f0637f9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05f0637f9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05f0637f9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05f0637f9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05f0637f9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05f0637f9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05f0637f9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05f0637f9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05f0637f9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05f0637f9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05f0637f9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05f0637f9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c05f0637f9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05f0637f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05f0637f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69" name="Google Shape;69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7" name="Google Shape;37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" name="Google Shape;44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1" name="Google Shape;51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8" name="Google Shape;58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3"/>
          <p:cNvPicPr preferRelativeResize="0"/>
          <p:nvPr/>
        </p:nvPicPr>
        <p:blipFill rotWithShape="1">
          <a:blip r:embed="rId3">
            <a:alphaModFix amt="8000"/>
          </a:blip>
          <a:srcRect t="-41786" b="20560"/>
          <a:stretch/>
        </p:blipFill>
        <p:spPr>
          <a:xfrm>
            <a:off x="-18050" y="-2705625"/>
            <a:ext cx="9180101" cy="784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/>
          <p:nvPr/>
        </p:nvSpPr>
        <p:spPr>
          <a:xfrm>
            <a:off x="261475" y="954350"/>
            <a:ext cx="85206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433" b="1">
                <a:solidFill>
                  <a:srgbClr val="000000"/>
                </a:solidFill>
              </a:rPr>
              <a:t>1:1 Interactive Architecture Prototypes</a:t>
            </a:r>
            <a:endParaRPr sz="3433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 b="1">
                <a:solidFill>
                  <a:srgbClr val="595959"/>
                </a:solidFill>
              </a:rPr>
              <a:t>Week 3</a:t>
            </a:r>
            <a:endParaRPr sz="3000" b="1">
              <a:solidFill>
                <a:srgbClr val="595959"/>
              </a:solidFill>
            </a:endParaRPr>
          </a:p>
        </p:txBody>
      </p:sp>
      <p:sp>
        <p:nvSpPr>
          <p:cNvPr id="82" name="Google Shape;82;p13"/>
          <p:cNvSpPr txBox="1"/>
          <p:nvPr/>
        </p:nvSpPr>
        <p:spPr>
          <a:xfrm>
            <a:off x="311700" y="40396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b="1">
                <a:solidFill>
                  <a:srgbClr val="595959"/>
                </a:solidFill>
              </a:rPr>
              <a:t>Group 3 </a:t>
            </a:r>
            <a:endParaRPr sz="1800" b="1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595959"/>
                </a:solidFill>
              </a:rPr>
              <a:t>Daphne, Julia, Pragya &amp; Roy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" name="Google Shape;160;p22"/>
          <p:cNvGraphicFramePr/>
          <p:nvPr/>
        </p:nvGraphicFramePr>
        <p:xfrm>
          <a:off x="952500" y="20652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{F962E445-37B9-4E17-8F0A-D739C3F9FDD2}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PLA (Polylactic Acid)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Martian Concrete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Composition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Thermoplastic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Sandstone, Sulphur Concrete, Andesite Rock, Arabia Terra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Visibility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Translucent, Transparent (on applying coats and finishes)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Opaque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Location / Procurement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Earth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Mars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Detailing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Smaller components (lesser quantity)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Bulk mass of Structures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Performance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 i="1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(to be assessed)</a:t>
                      </a:r>
                      <a:endParaRPr sz="1100" i="1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 i="1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(to be assessed)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Recyclability / Repair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Yes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Yes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1.2 - Materialization</a:t>
            </a:r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1043025" y="1285100"/>
            <a:ext cx="30321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Factors Considered</a:t>
            </a: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1.2 - Materialization</a:t>
            </a:r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transparent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is easily pigmented or painted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can be mixed with wood, carbon and metal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can be sanded and polished to get finer textures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accuracy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tensile strength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1265375" y="1672500"/>
            <a:ext cx="28086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PLA</a:t>
            </a:r>
            <a:endParaRPr sz="1640" b="0" i="1"/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200" y="2078875"/>
            <a:ext cx="4021154" cy="22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t="2502" b="4819"/>
          <a:stretch/>
        </p:blipFill>
        <p:spPr>
          <a:xfrm>
            <a:off x="0" y="0"/>
            <a:ext cx="98664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1.2 - Materialization</a:t>
            </a:r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Properties Considered (similar to concrete)</a:t>
            </a:r>
            <a:endParaRPr dirty="0"/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nl" dirty="0"/>
              <a:t>can be deposited through a 3D printer layer by layer                                                                                        without any formwork support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 dirty="0"/>
              <a:t>fast printing speed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 dirty="0"/>
              <a:t>low resolution / rough printing 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 dirty="0"/>
              <a:t>significant hardening time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 dirty="0"/>
              <a:t>ideal for large scale structures</a:t>
            </a:r>
            <a:endParaRPr dirty="0"/>
          </a:p>
        </p:txBody>
      </p:sp>
      <p:pic>
        <p:nvPicPr>
          <p:cNvPr id="184" name="Google Shape;18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2625" y="1951701"/>
            <a:ext cx="3516704" cy="226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1043025" y="1285100"/>
            <a:ext cx="30321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Martian Concrete</a:t>
            </a: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1.3 - Voronoi Structures</a:t>
            </a:r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333333"/>
                </a:solidFill>
              </a:rPr>
              <a:t>Voronoi patterns give clue about nature’s tendency to favor efficiency in terms of:</a:t>
            </a:r>
            <a:endParaRPr>
              <a:solidFill>
                <a:srgbClr val="333333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Char char="-"/>
            </a:pPr>
            <a:r>
              <a:rPr lang="nl" b="1">
                <a:solidFill>
                  <a:srgbClr val="333333"/>
                </a:solidFill>
              </a:rPr>
              <a:t>nearest neighbor</a:t>
            </a:r>
            <a:endParaRPr>
              <a:solidFill>
                <a:srgbClr val="333333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Char char="-"/>
            </a:pPr>
            <a:r>
              <a:rPr lang="nl" b="1">
                <a:solidFill>
                  <a:srgbClr val="333333"/>
                </a:solidFill>
              </a:rPr>
              <a:t>shortest path</a:t>
            </a:r>
            <a:endParaRPr>
              <a:solidFill>
                <a:srgbClr val="333333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Char char="-"/>
            </a:pPr>
            <a:r>
              <a:rPr lang="nl" b="1">
                <a:solidFill>
                  <a:srgbClr val="333333"/>
                </a:solidFill>
              </a:rPr>
              <a:t>tightest fit</a:t>
            </a:r>
            <a:r>
              <a:rPr lang="nl">
                <a:solidFill>
                  <a:srgbClr val="333333"/>
                </a:solidFill>
              </a:rPr>
              <a:t> </a:t>
            </a: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333333"/>
                </a:solidFill>
              </a:rPr>
              <a:t>Voronoi pattern helps in partitioning of a plane containing “</a:t>
            </a:r>
            <a:r>
              <a:rPr lang="nl" i="1">
                <a:solidFill>
                  <a:srgbClr val="333333"/>
                </a:solidFill>
              </a:rPr>
              <a:t>n”</a:t>
            </a:r>
            <a:r>
              <a:rPr lang="nl">
                <a:solidFill>
                  <a:srgbClr val="333333"/>
                </a:solidFill>
              </a:rPr>
              <a:t> points, into convex polygons such that each polygon contains exactly one generating point; Any point taken in a given </a:t>
            </a:r>
            <a:r>
              <a:rPr lang="nl"/>
              <a:t>polygon</a:t>
            </a:r>
            <a:r>
              <a:rPr lang="nl">
                <a:solidFill>
                  <a:srgbClr val="333333"/>
                </a:solidFill>
              </a:rPr>
              <a:t> is closer to its generating point than to any other. </a:t>
            </a: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333333"/>
                </a:solidFill>
              </a:rPr>
              <a:t>Voronoi patterns offer </a:t>
            </a:r>
            <a:r>
              <a:rPr lang="nl" b="1">
                <a:solidFill>
                  <a:srgbClr val="333333"/>
                </a:solidFill>
              </a:rPr>
              <a:t>high strength to weight ratio</a:t>
            </a:r>
            <a:r>
              <a:rPr lang="nl">
                <a:solidFill>
                  <a:srgbClr val="333333"/>
                </a:solidFill>
              </a:rPr>
              <a:t> as required in any airborne system.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1.3 - Voronoi Structures</a:t>
            </a:r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Scales:</a:t>
            </a:r>
            <a:endParaRPr/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-"/>
            </a:pPr>
            <a:r>
              <a:rPr lang="nl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Floorplan </a:t>
            </a:r>
            <a:endParaRPr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-"/>
            </a:pPr>
            <a:r>
              <a:rPr lang="nl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Construction</a:t>
            </a:r>
            <a:endParaRPr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-"/>
            </a:pPr>
            <a:r>
              <a:rPr lang="nl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Furniture</a:t>
            </a:r>
            <a:endParaRPr/>
          </a:p>
        </p:txBody>
      </p:sp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 l="13568" t="29385" r="34623" b="22590"/>
          <a:stretch/>
        </p:blipFill>
        <p:spPr>
          <a:xfrm>
            <a:off x="3722275" y="1703225"/>
            <a:ext cx="5421725" cy="28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1.3 - Floor plan</a:t>
            </a:r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a) spectral layout; 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b) physics simulation; 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c) offset of concave hull; 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d) Voronoi tessellation; 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e) generation of circulation using an ant-colony algorithm; 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f) final floor plan.</a:t>
            </a:r>
            <a:endParaRPr/>
          </a:p>
        </p:txBody>
      </p:sp>
      <p:pic>
        <p:nvPicPr>
          <p:cNvPr id="205" name="Google Shape;20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500" y="1614238"/>
            <a:ext cx="4801499" cy="31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1.3 - Construction</a:t>
            </a:r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2" name="Google Shape;21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7500" y="2037975"/>
            <a:ext cx="4018925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 rotWithShape="1">
          <a:blip r:embed="rId4">
            <a:alphaModFix/>
          </a:blip>
          <a:srcRect l="12134"/>
          <a:stretch/>
        </p:blipFill>
        <p:spPr>
          <a:xfrm>
            <a:off x="1" y="2056125"/>
            <a:ext cx="2983149" cy="23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0768" y="2015225"/>
            <a:ext cx="1753233" cy="230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1.3 - Construction</a:t>
            </a:r>
            <a:endParaRPr/>
          </a:p>
        </p:txBody>
      </p:sp>
      <p:sp>
        <p:nvSpPr>
          <p:cNvPr id="220" name="Google Shape;220;p3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1" name="Google Shape;22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78875"/>
            <a:ext cx="3591839" cy="23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0825" y="2078875"/>
            <a:ext cx="2993175" cy="23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 rotWithShape="1">
          <a:blip r:embed="rId5">
            <a:alphaModFix/>
          </a:blip>
          <a:srcRect l="2723" t="9125" r="31796" b="3637"/>
          <a:stretch/>
        </p:blipFill>
        <p:spPr>
          <a:xfrm>
            <a:off x="3821901" y="2078875"/>
            <a:ext cx="2786691" cy="23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1.3 - Furniture</a:t>
            </a:r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0" name="Google Shape;230;p31"/>
          <p:cNvPicPr preferRelativeResize="0"/>
          <p:nvPr/>
        </p:nvPicPr>
        <p:blipFill rotWithShape="1">
          <a:blip r:embed="rId3">
            <a:alphaModFix/>
          </a:blip>
          <a:srcRect l="16513" r="20239"/>
          <a:stretch/>
        </p:blipFill>
        <p:spPr>
          <a:xfrm>
            <a:off x="3708062" y="1894875"/>
            <a:ext cx="2280400" cy="26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94873"/>
            <a:ext cx="3184550" cy="26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5">
            <a:alphaModFix/>
          </a:blip>
          <a:srcRect l="12239" r="12674"/>
          <a:stretch/>
        </p:blipFill>
        <p:spPr>
          <a:xfrm>
            <a:off x="6511975" y="1894875"/>
            <a:ext cx="2632025" cy="26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Content</a:t>
            </a:r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727650" y="15079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1. Analysis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1.1 - Context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1.2 - Materials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1.3 - Voronoi structures</a:t>
            </a:r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727650" y="2640950"/>
            <a:ext cx="2752200" cy="27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2. Design proposal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2.1 - First Concept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2.2 - Form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2.3 - Function</a:t>
            </a:r>
            <a:endParaRPr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6146" y="2105324"/>
            <a:ext cx="1066403" cy="106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377" y="1592150"/>
            <a:ext cx="2095084" cy="20927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6720725" y="3728825"/>
            <a:ext cx="72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 : 1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2.1 - Design proposal</a:t>
            </a:r>
            <a:endParaRPr/>
          </a:p>
        </p:txBody>
      </p:sp>
      <p:pic>
        <p:nvPicPr>
          <p:cNvPr id="238" name="Google Shape;238;p32"/>
          <p:cNvPicPr preferRelativeResize="0"/>
          <p:nvPr/>
        </p:nvPicPr>
        <p:blipFill rotWithShape="1">
          <a:blip r:embed="rId3">
            <a:alphaModFix/>
          </a:blip>
          <a:srcRect b="2018"/>
          <a:stretch/>
        </p:blipFill>
        <p:spPr>
          <a:xfrm>
            <a:off x="2824100" y="1360250"/>
            <a:ext cx="2685628" cy="340759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 txBox="1">
            <a:spLocks noGrp="1"/>
          </p:cNvSpPr>
          <p:nvPr>
            <p:ph type="title"/>
          </p:nvPr>
        </p:nvSpPr>
        <p:spPr>
          <a:xfrm>
            <a:off x="1043025" y="1285100"/>
            <a:ext cx="30321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Initial Idea</a:t>
            </a: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7050" y="930698"/>
            <a:ext cx="4813037" cy="27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2.2 - Design proposal</a:t>
            </a:r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4476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Use of existing craters on Mars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Bigger craters are the middle points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Smaller craters the connections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1043025" y="1285100"/>
            <a:ext cx="30321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Form</a:t>
            </a: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</p:txBody>
      </p:sp>
      <p:pic>
        <p:nvPicPr>
          <p:cNvPr id="248" name="Google Shape;24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1819" y="1689625"/>
            <a:ext cx="5845561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2.2 - Design proposal</a:t>
            </a:r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4476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Use of the ant python script to generate the optimal layout between the points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5" name="Google Shape;2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900" y="1840475"/>
            <a:ext cx="3933075" cy="26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4"/>
          <p:cNvSpPr txBox="1">
            <a:spLocks noGrp="1"/>
          </p:cNvSpPr>
          <p:nvPr>
            <p:ph type="title"/>
          </p:nvPr>
        </p:nvSpPr>
        <p:spPr>
          <a:xfrm>
            <a:off x="1043025" y="1285100"/>
            <a:ext cx="30321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Form</a:t>
            </a: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2.3 - Design proposal</a:t>
            </a:r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title"/>
          </p:nvPr>
        </p:nvSpPr>
        <p:spPr>
          <a:xfrm>
            <a:off x="1043025" y="1285100"/>
            <a:ext cx="30321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Function</a:t>
            </a: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</p:txBody>
      </p:sp>
      <p:sp>
        <p:nvSpPr>
          <p:cNvPr id="263" name="Google Shape;263;p3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4476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Criteria per function</a:t>
            </a:r>
            <a:endParaRPr/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Python algorithm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Spaces to function</a:t>
            </a:r>
            <a:endParaRPr/>
          </a:p>
        </p:txBody>
      </p:sp>
      <p:pic>
        <p:nvPicPr>
          <p:cNvPr id="264" name="Google Shape;264;p35"/>
          <p:cNvPicPr preferRelativeResize="0"/>
          <p:nvPr/>
        </p:nvPicPr>
        <p:blipFill rotWithShape="1">
          <a:blip r:embed="rId3">
            <a:alphaModFix/>
          </a:blip>
          <a:srcRect l="10929" t="20013" r="30278" b="12028"/>
          <a:stretch/>
        </p:blipFill>
        <p:spPr>
          <a:xfrm>
            <a:off x="3876625" y="1285100"/>
            <a:ext cx="4962648" cy="322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6"/>
          <p:cNvPicPr preferRelativeResize="0"/>
          <p:nvPr/>
        </p:nvPicPr>
        <p:blipFill rotWithShape="1">
          <a:blip r:embed="rId3">
            <a:alphaModFix/>
          </a:blip>
          <a:srcRect t="15569" b="7240"/>
          <a:stretch/>
        </p:blipFill>
        <p:spPr>
          <a:xfrm>
            <a:off x="659925" y="795325"/>
            <a:ext cx="7976544" cy="4353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3004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1.1 - Context</a:t>
            </a:r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359900" y="1796700"/>
            <a:ext cx="31818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Snow fall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Wind storms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Cover all planet with dust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Wispy clouds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1/1000th of the Earth's water </a:t>
            </a:r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932525" y="1308900"/>
            <a:ext cx="25320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Climate &amp; Weather</a:t>
            </a:r>
            <a:endParaRPr sz="1640" b="0" i="1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 r="30434" b="51860"/>
          <a:stretch/>
        </p:blipFill>
        <p:spPr>
          <a:xfrm>
            <a:off x="4068600" y="723275"/>
            <a:ext cx="4712176" cy="19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600" y="2795600"/>
            <a:ext cx="4712176" cy="2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3350" y="1218788"/>
            <a:ext cx="4354899" cy="326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3611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1.1 - Context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932525" y="1308900"/>
            <a:ext cx="25320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Climate &amp; Weather</a:t>
            </a:r>
            <a:endParaRPr sz="1640" b="0" i="1"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359900" y="1796700"/>
            <a:ext cx="2798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Annual surface temperature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Min. 120 K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Max. 293 K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Daily surface temperature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90 K difference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1.1 - Context</a:t>
            </a:r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489" y="1088338"/>
            <a:ext cx="5214836" cy="239948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3777475" y="3407162"/>
            <a:ext cx="5145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800" i="1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Note</a:t>
            </a:r>
            <a:r>
              <a:rPr lang="nl" sz="8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. AR = andesite rock;  SS = sandstone; SC = sulfur concrete; AT = Arabia Terra; W10 = 10% water in the andesite rock; W50 = 50% water mixture with andesite rock. </a:t>
            </a:r>
            <a:endParaRPr sz="8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359900" y="1796700"/>
            <a:ext cx="34638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Annual equivalent 100 mSv  on Mars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87 cm - 167 cm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Max annual equivalent dose adults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1 - 10 mSv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&gt; 295 cm - 334 cm</a:t>
            </a: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32525" y="1308900"/>
            <a:ext cx="25320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Radiation</a:t>
            </a:r>
            <a:endParaRPr sz="1640" b="0" i="1"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675" y="552575"/>
            <a:ext cx="2455000" cy="439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1.1 - Context</a:t>
            </a:r>
            <a:endParaRPr/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l="2072" t="6358" r="1523" b="8287"/>
          <a:stretch/>
        </p:blipFill>
        <p:spPr>
          <a:xfrm>
            <a:off x="5273475" y="769975"/>
            <a:ext cx="3214700" cy="213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5273475" y="290622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NASA/JPL-Caltech, SAM/GSFC</a:t>
            </a:r>
            <a:endParaRPr sz="8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359900" y="1787525"/>
            <a:ext cx="3842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Atmospheric composition by mass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76.2% oxygen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11.1% carbon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10.1% hydrogen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2.6% nitrogen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Sunlight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Irradiance </a:t>
            </a:r>
            <a:r>
              <a:rPr lang="nl">
                <a:solidFill>
                  <a:srgbClr val="666677"/>
                </a:solidFill>
                <a:highlight>
                  <a:srgbClr val="FFFFFF"/>
                </a:highlight>
              </a:rPr>
              <a:t>590 W/m2 (Earth 1000 W/m2)</a:t>
            </a:r>
            <a:endParaRPr>
              <a:solidFill>
                <a:srgbClr val="666677"/>
              </a:solidFill>
              <a:highlight>
                <a:srgbClr val="FFFFFF"/>
              </a:highlight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666677"/>
              </a:buClr>
              <a:buSzPts val="1100"/>
              <a:buChar char="-"/>
            </a:pPr>
            <a:r>
              <a:rPr lang="nl">
                <a:solidFill>
                  <a:srgbClr val="666677"/>
                </a:solidFill>
                <a:highlight>
                  <a:srgbClr val="FFFFFF"/>
                </a:highlight>
              </a:rPr>
              <a:t>Comparable to March in the Netherlands </a:t>
            </a:r>
            <a:endParaRPr>
              <a:solidFill>
                <a:srgbClr val="666677"/>
              </a:solidFill>
              <a:highlight>
                <a:srgbClr val="FFFFFF"/>
              </a:highlight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3150" y="3393401"/>
            <a:ext cx="3214703" cy="131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932525" y="1308900"/>
            <a:ext cx="25320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Atmosphere</a:t>
            </a:r>
            <a:endParaRPr sz="1640" b="0"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2800" y="1361160"/>
            <a:ext cx="4312755" cy="297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4296114" y="4333103"/>
            <a:ext cx="414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800">
                <a:solidFill>
                  <a:srgbClr val="B7B7B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Haberle, R. M., Clancy, R. T., Forget, F., Smith, M. D., &amp; Zurek, R. W. (Eds.). (2017). </a:t>
            </a:r>
            <a:r>
              <a:rPr lang="nl" sz="800" i="1">
                <a:solidFill>
                  <a:srgbClr val="B7B7B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 atmosphere and climate of Mars</a:t>
            </a:r>
            <a:r>
              <a:rPr lang="nl" sz="800">
                <a:solidFill>
                  <a:srgbClr val="B7B7B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Cambridge University Press.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4132800" y="793574"/>
            <a:ext cx="501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>
                <a:solidFill>
                  <a:srgbClr val="5959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Standard pressure and temperature Mars compared to Earth</a:t>
            </a:r>
            <a:endParaRPr sz="10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2302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1.1 - Context</a:t>
            </a:r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932525" y="1308900"/>
            <a:ext cx="25320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Atmosphere</a:t>
            </a:r>
            <a:endParaRPr sz="1640" b="0" i="1"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359900" y="1796700"/>
            <a:ext cx="31818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Inversely proportional 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Clear or dusty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1.1 - Context</a:t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450" y="930700"/>
            <a:ext cx="5169450" cy="1810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9457" y="2862780"/>
            <a:ext cx="5169442" cy="178257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1043025" y="1285100"/>
            <a:ext cx="30321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Soil &amp; Raw Materials</a:t>
            </a:r>
            <a:endParaRPr sz="1640" b="0" i="1"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359900" y="1796700"/>
            <a:ext cx="36585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No organic matter on Mars, no soil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Regolith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460350" y="930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1.2 - Materialization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Visibility (Opaque, translucent or transparent?)</a:t>
            </a:r>
            <a:endParaRPr/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Thickness and Strength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Where is the material from?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Possibility to print better surface details and sharper features (Scale of printing)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Performance in Mars temperatures (how long will the material last?)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1200"/>
              </a:spcAft>
              <a:buSzPts val="1300"/>
              <a:buChar char="-"/>
            </a:pPr>
            <a:r>
              <a:rPr lang="nl"/>
              <a:t>Recyclability</a:t>
            </a:r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1043025" y="1285100"/>
            <a:ext cx="30321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r>
              <a:rPr lang="nl" sz="1640" b="0" i="1"/>
              <a:t>Factors Considered</a:t>
            </a:r>
            <a:endParaRPr sz="164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365"/>
              <a:buNone/>
            </a:pPr>
            <a:endParaRPr sz="1640" b="0"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680</Words>
  <Application>Microsoft Office PowerPoint</Application>
  <PresentationFormat>On-screen Show (16:9)</PresentationFormat>
  <Paragraphs>142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Lato Light</vt:lpstr>
      <vt:lpstr>Raleway</vt:lpstr>
      <vt:lpstr>Lato</vt:lpstr>
      <vt:lpstr>Calibri</vt:lpstr>
      <vt:lpstr>Streamline</vt:lpstr>
      <vt:lpstr>PowerPoint Presentation</vt:lpstr>
      <vt:lpstr>Content</vt:lpstr>
      <vt:lpstr>1.1 - Context</vt:lpstr>
      <vt:lpstr>1.1 - Context</vt:lpstr>
      <vt:lpstr>1.1 - Context</vt:lpstr>
      <vt:lpstr>1.1 - Context</vt:lpstr>
      <vt:lpstr>1.1 - Context</vt:lpstr>
      <vt:lpstr>1.1 - Context</vt:lpstr>
      <vt:lpstr>1.2 - Materialization</vt:lpstr>
      <vt:lpstr>1.2 - Materialization</vt:lpstr>
      <vt:lpstr>1.2 - Materialization</vt:lpstr>
      <vt:lpstr>PowerPoint Presentation</vt:lpstr>
      <vt:lpstr>1.2 - Materialization</vt:lpstr>
      <vt:lpstr>1.3 - Voronoi Structures</vt:lpstr>
      <vt:lpstr>1.3 - Voronoi Structures</vt:lpstr>
      <vt:lpstr>1.3 - Floor plan</vt:lpstr>
      <vt:lpstr>1.3 - Construction</vt:lpstr>
      <vt:lpstr>1.3 - Construction</vt:lpstr>
      <vt:lpstr>1.3 - Furniture</vt:lpstr>
      <vt:lpstr>2.1 - Design proposal</vt:lpstr>
      <vt:lpstr>2.2 - Design proposal</vt:lpstr>
      <vt:lpstr>2.2 - Design proposal</vt:lpstr>
      <vt:lpstr>2.3 - Design proposal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Julia Ravensbergen</cp:lastModifiedBy>
  <cp:revision>1</cp:revision>
  <dcterms:modified xsi:type="dcterms:W3CDTF">2021-02-26T13:59:10Z</dcterms:modified>
</cp:coreProperties>
</file>